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60" r:id="rId3"/>
    <p:sldId id="307" r:id="rId4"/>
    <p:sldId id="258" r:id="rId5"/>
    <p:sldId id="308" r:id="rId6"/>
    <p:sldId id="299" r:id="rId7"/>
    <p:sldId id="300" r:id="rId8"/>
    <p:sldId id="259" r:id="rId9"/>
    <p:sldId id="302" r:id="rId10"/>
    <p:sldId id="318" r:id="rId11"/>
    <p:sldId id="310" r:id="rId12"/>
    <p:sldId id="311" r:id="rId13"/>
    <p:sldId id="283" r:id="rId14"/>
    <p:sldId id="261" r:id="rId15"/>
    <p:sldId id="306" r:id="rId16"/>
    <p:sldId id="284" r:id="rId17"/>
    <p:sldId id="290" r:id="rId18"/>
    <p:sldId id="319" r:id="rId19"/>
    <p:sldId id="304" r:id="rId20"/>
    <p:sldId id="296" r:id="rId21"/>
    <p:sldId id="293" r:id="rId22"/>
    <p:sldId id="314" r:id="rId23"/>
    <p:sldId id="286" r:id="rId24"/>
    <p:sldId id="303" r:id="rId25"/>
    <p:sldId id="289" r:id="rId26"/>
    <p:sldId id="312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402AB4B-C4B8-4C93-AA58-9F3FB4F0F935}">
  <a:tblStyle styleId="{7402AB4B-C4B8-4C93-AA58-9F3FB4F0F935}" styleName="Table_0">
    <a:wholeTbl>
      <a:tcTxStyle>
        <a:font>
          <a:latin typeface="Tahoma"/>
          <a:ea typeface="Tahoma"/>
          <a:cs typeface="Tahoma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Tahoma"/>
      <a:defRPr sz="1400" b="0" i="0" u="none" strike="noStrike" cap="none">
        <a:solidFill>
          <a:srgbClr val="000000"/>
        </a:solidFill>
        <a:latin typeface="Tahoma"/>
        <a:ea typeface="Tahoma"/>
        <a:cs typeface="Tahoma"/>
        <a:sym typeface="Tahoma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" name="Google Shape;383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4" name="Google Shape;383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1" name="Google Shape;3861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2" name="Google Shape;3862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7" name="Google Shape;384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8" name="Google Shape;384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Check CDC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7B001-6CA1-4C0E-AFE3-EF5D1E7478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7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5" name="Google Shape;385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6" name="Google Shape;385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5" name="Google Shape;385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6" name="Google Shape;385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6490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7" name="Google Shape;38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8" name="Google Shape;38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5" name="Google Shape;385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6" name="Google Shape;385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9960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5" name="Google Shape;385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6" name="Google Shape;385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3016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chemeClr val="bg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9pPr>
          </a:lstStyle>
          <a:p>
            <a:endParaRPr dirty="0"/>
          </a:p>
        </p:txBody>
      </p:sp>
      <p:grpSp>
        <p:nvGrpSpPr>
          <p:cNvPr id="11" name="Google Shape;11;p2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Google Shape;92;p2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93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" name="Google Shape;212;p2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213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423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033150"/>
            <a:ext cx="2024308" cy="4919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"/>
          <p:cNvSpPr txBox="1">
            <a:spLocks noGrp="1"/>
          </p:cNvSpPr>
          <p:nvPr>
            <p:ph type="ctrTitle"/>
          </p:nvPr>
        </p:nvSpPr>
        <p:spPr>
          <a:xfrm>
            <a:off x="685800" y="2878750"/>
            <a:ext cx="526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sp>
        <p:nvSpPr>
          <p:cNvPr id="528" name="Google Shape;528;p3"/>
          <p:cNvSpPr txBox="1">
            <a:spLocks noGrp="1"/>
          </p:cNvSpPr>
          <p:nvPr>
            <p:ph type="subTitle" idx="1"/>
          </p:nvPr>
        </p:nvSpPr>
        <p:spPr>
          <a:xfrm>
            <a:off x="685800" y="3983055"/>
            <a:ext cx="5268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2400"/>
              <a:buNone/>
              <a:defRPr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9pPr>
          </a:lstStyle>
          <a:p>
            <a:endParaRPr dirty="0"/>
          </a:p>
        </p:txBody>
      </p:sp>
      <p:grpSp>
        <p:nvGrpSpPr>
          <p:cNvPr id="519" name="Google Shape;11;p2"/>
          <p:cNvGrpSpPr/>
          <p:nvPr userDrawn="1"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520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7" name="Google Shape;92;p2"/>
          <p:cNvGrpSpPr/>
          <p:nvPr userDrawn="1"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1118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7" name="Google Shape;212;p2"/>
          <p:cNvGrpSpPr/>
          <p:nvPr userDrawn="1"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1238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7" name="Google Shape;422;p2"/>
          <p:cNvGrpSpPr/>
          <p:nvPr userDrawn="1"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1448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chemeClr val="accent6">
            <a:lumMod val="90000"/>
          </a:schemeClr>
        </a:solidFill>
        <a:effectLst/>
      </p:bgPr>
    </p:bg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4"/>
          <p:cNvSpPr txBox="1">
            <a:spLocks noGrp="1"/>
          </p:cNvSpPr>
          <p:nvPr>
            <p:ph type="body" idx="1"/>
          </p:nvPr>
        </p:nvSpPr>
        <p:spPr>
          <a:xfrm>
            <a:off x="1278575" y="739550"/>
            <a:ext cx="4281000" cy="36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Char char="▪"/>
              <a:defRPr sz="3000" i="1">
                <a:solidFill>
                  <a:schemeClr val="bg1"/>
                </a:solidFill>
              </a:defRPr>
            </a:lvl1pPr>
            <a:lvl2pPr marL="914400" lvl="1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○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■"/>
              <a:defRPr sz="3000" i="1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046" name="Google Shape;1046;p4"/>
          <p:cNvSpPr txBox="1"/>
          <p:nvPr/>
        </p:nvSpPr>
        <p:spPr>
          <a:xfrm>
            <a:off x="659925" y="414075"/>
            <a:ext cx="7524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dirty="0">
                <a:solidFill>
                  <a:schemeClr val="accent2"/>
                </a:solidFill>
                <a:latin typeface="Tahoma"/>
                <a:ea typeface="Tahoma"/>
                <a:cs typeface="Tahoma"/>
                <a:sym typeface="Tahoma"/>
              </a:rPr>
              <a:t>“</a:t>
            </a:r>
            <a:endParaRPr sz="12000" dirty="0">
              <a:solidFill>
                <a:schemeClr val="accen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62" name="Google Shape;1562;p4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6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grpSp>
        <p:nvGrpSpPr>
          <p:cNvPr id="520" name="Google Shape;11;p2"/>
          <p:cNvGrpSpPr/>
          <p:nvPr userDrawn="1"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521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1" name="Google Shape;92;p2"/>
          <p:cNvGrpSpPr/>
          <p:nvPr userDrawn="1"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602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1" name="Google Shape;212;p2"/>
          <p:cNvGrpSpPr/>
          <p:nvPr userDrawn="1"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722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31" name="Google Shape;422;p2"/>
          <p:cNvGrpSpPr/>
          <p:nvPr userDrawn="1"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932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Google Shape;1564;p5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 dirty="0"/>
          </a:p>
        </p:txBody>
      </p:sp>
      <p:sp>
        <p:nvSpPr>
          <p:cNvPr id="1565" name="Google Shape;1565;p5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▪"/>
              <a:defRPr>
                <a:solidFill>
                  <a:schemeClr val="accent5"/>
                </a:solidFill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 dirty="0"/>
          </a:p>
        </p:txBody>
      </p:sp>
      <p:grpSp>
        <p:nvGrpSpPr>
          <p:cNvPr id="1566" name="Google Shape;1566;p5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  <a:solidFill>
            <a:schemeClr val="bg2"/>
          </a:solidFill>
        </p:grpSpPr>
        <p:sp>
          <p:nvSpPr>
            <p:cNvPr id="1567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4" name="Google Shape;1624;p5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  <a:solidFill>
            <a:schemeClr val="accent1"/>
          </a:solidFill>
        </p:grpSpPr>
        <p:sp>
          <p:nvSpPr>
            <p:cNvPr id="1625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7" name="Google Shape;1687;p5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  <a:solidFill>
            <a:schemeClr val="accent2"/>
          </a:solidFill>
        </p:grpSpPr>
        <p:sp>
          <p:nvSpPr>
            <p:cNvPr id="1688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9" name="Google Shape;1789;p5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  <a:solidFill>
            <a:schemeClr val="accent3"/>
          </a:solidFill>
        </p:grpSpPr>
        <p:sp>
          <p:nvSpPr>
            <p:cNvPr id="1790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40" name="Google Shape;1840;p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6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279" name="Picture 27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26" y="4829100"/>
            <a:ext cx="804244" cy="1954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2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" name="Google Shape;2121;p7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 dirty="0"/>
          </a:p>
        </p:txBody>
      </p:sp>
      <p:sp>
        <p:nvSpPr>
          <p:cNvPr id="2122" name="Google Shape;2122;p7"/>
          <p:cNvSpPr txBox="1">
            <a:spLocks noGrp="1"/>
          </p:cNvSpPr>
          <p:nvPr>
            <p:ph type="body" idx="1"/>
          </p:nvPr>
        </p:nvSpPr>
        <p:spPr>
          <a:xfrm>
            <a:off x="718300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▪"/>
              <a:defRPr sz="1600">
                <a:solidFill>
                  <a:schemeClr val="accent5"/>
                </a:solidFill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 dirty="0"/>
          </a:p>
        </p:txBody>
      </p:sp>
      <p:sp>
        <p:nvSpPr>
          <p:cNvPr id="2123" name="Google Shape;2123;p7"/>
          <p:cNvSpPr txBox="1">
            <a:spLocks noGrp="1"/>
          </p:cNvSpPr>
          <p:nvPr>
            <p:ph type="body" idx="2"/>
          </p:nvPr>
        </p:nvSpPr>
        <p:spPr>
          <a:xfrm>
            <a:off x="3009263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▪"/>
              <a:defRPr sz="1600">
                <a:solidFill>
                  <a:schemeClr val="accent5"/>
                </a:solidFill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 dirty="0"/>
          </a:p>
        </p:txBody>
      </p:sp>
      <p:sp>
        <p:nvSpPr>
          <p:cNvPr id="2124" name="Google Shape;2124;p7"/>
          <p:cNvSpPr txBox="1">
            <a:spLocks noGrp="1"/>
          </p:cNvSpPr>
          <p:nvPr>
            <p:ph type="body" idx="3"/>
          </p:nvPr>
        </p:nvSpPr>
        <p:spPr>
          <a:xfrm>
            <a:off x="5300226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▪"/>
              <a:defRPr sz="1600">
                <a:solidFill>
                  <a:schemeClr val="accent5"/>
                </a:solidFill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 dirty="0"/>
          </a:p>
        </p:txBody>
      </p:sp>
      <p:sp>
        <p:nvSpPr>
          <p:cNvPr id="2399" name="Google Shape;2399;p7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81" name="Google Shape;1566;p5"/>
          <p:cNvGrpSpPr/>
          <p:nvPr userDrawn="1"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  <a:solidFill>
            <a:schemeClr val="bg2"/>
          </a:solidFill>
        </p:grpSpPr>
        <p:sp>
          <p:nvSpPr>
            <p:cNvPr id="282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9" name="Google Shape;1624;p5"/>
          <p:cNvGrpSpPr/>
          <p:nvPr userDrawn="1"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  <a:solidFill>
            <a:schemeClr val="accent1"/>
          </a:solidFill>
        </p:grpSpPr>
        <p:sp>
          <p:nvSpPr>
            <p:cNvPr id="340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2" name="Google Shape;1687;p5"/>
          <p:cNvGrpSpPr/>
          <p:nvPr userDrawn="1"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  <a:solidFill>
            <a:schemeClr val="accent2"/>
          </a:solidFill>
        </p:grpSpPr>
        <p:sp>
          <p:nvSpPr>
            <p:cNvPr id="403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4" name="Google Shape;1789;p5"/>
          <p:cNvGrpSpPr/>
          <p:nvPr userDrawn="1"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  <a:solidFill>
            <a:schemeClr val="accent3"/>
          </a:solidFill>
        </p:grpSpPr>
        <p:sp>
          <p:nvSpPr>
            <p:cNvPr id="505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55" name="Picture 55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26" y="4829100"/>
            <a:ext cx="804244" cy="1954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9" name="Google Shape;3229;p1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77" name="Google Shape;1566;p5"/>
          <p:cNvGrpSpPr/>
          <p:nvPr userDrawn="1"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  <a:solidFill>
            <a:schemeClr val="bg2"/>
          </a:solidFill>
        </p:grpSpPr>
        <p:sp>
          <p:nvSpPr>
            <p:cNvPr id="278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" name="Google Shape;1624;p5"/>
          <p:cNvGrpSpPr/>
          <p:nvPr userDrawn="1"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  <a:solidFill>
            <a:schemeClr val="accent1"/>
          </a:solidFill>
        </p:grpSpPr>
        <p:sp>
          <p:nvSpPr>
            <p:cNvPr id="336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8" name="Google Shape;1687;p5"/>
          <p:cNvGrpSpPr/>
          <p:nvPr userDrawn="1"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  <a:solidFill>
            <a:schemeClr val="accent2"/>
          </a:solidFill>
        </p:grpSpPr>
        <p:sp>
          <p:nvSpPr>
            <p:cNvPr id="399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0" name="Google Shape;1789;p5"/>
          <p:cNvGrpSpPr/>
          <p:nvPr userDrawn="1"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  <a:solidFill>
            <a:schemeClr val="accent3"/>
          </a:solidFill>
        </p:grpSpPr>
        <p:sp>
          <p:nvSpPr>
            <p:cNvPr id="501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51" name="Picture 55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26" y="4829100"/>
            <a:ext cx="804244" cy="1954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_1">
    <p:bg>
      <p:bgPr>
        <a:solidFill>
          <a:schemeClr val="accent6">
            <a:lumMod val="90000"/>
          </a:schemeClr>
        </a:solidFill>
        <a:effectLst/>
      </p:bgPr>
    </p:bg>
    <p:spTree>
      <p:nvGrpSpPr>
        <p:cNvPr id="1" name="Shape 3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5" name="Google Shape;3505;p1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6"/>
                </a:solidFill>
              </a:defRPr>
            </a:lvl1pPr>
            <a:lvl2pPr lvl="1">
              <a:buNone/>
              <a:defRPr>
                <a:solidFill>
                  <a:srgbClr val="80BFB7"/>
                </a:solidFill>
              </a:defRPr>
            </a:lvl2pPr>
            <a:lvl3pPr lvl="2">
              <a:buNone/>
              <a:defRPr>
                <a:solidFill>
                  <a:srgbClr val="80BFB7"/>
                </a:solidFill>
              </a:defRPr>
            </a:lvl3pPr>
            <a:lvl4pPr lvl="3">
              <a:buNone/>
              <a:defRPr>
                <a:solidFill>
                  <a:srgbClr val="80BFB7"/>
                </a:solidFill>
              </a:defRPr>
            </a:lvl4pPr>
            <a:lvl5pPr lvl="4">
              <a:buNone/>
              <a:defRPr>
                <a:solidFill>
                  <a:srgbClr val="80BFB7"/>
                </a:solidFill>
              </a:defRPr>
            </a:lvl5pPr>
            <a:lvl6pPr lvl="5">
              <a:buNone/>
              <a:defRPr>
                <a:solidFill>
                  <a:srgbClr val="80BFB7"/>
                </a:solidFill>
              </a:defRPr>
            </a:lvl6pPr>
            <a:lvl7pPr lvl="6">
              <a:buNone/>
              <a:defRPr>
                <a:solidFill>
                  <a:srgbClr val="80BFB7"/>
                </a:solidFill>
              </a:defRPr>
            </a:lvl7pPr>
            <a:lvl8pPr lvl="7">
              <a:buNone/>
              <a:defRPr>
                <a:solidFill>
                  <a:srgbClr val="80BFB7"/>
                </a:solidFill>
              </a:defRPr>
            </a:lvl8pPr>
            <a:lvl9pPr lvl="8">
              <a:buNone/>
              <a:defRPr>
                <a:solidFill>
                  <a:srgbClr val="80BFB7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grpSp>
        <p:nvGrpSpPr>
          <p:cNvPr id="277" name="Google Shape;1566;p5"/>
          <p:cNvGrpSpPr/>
          <p:nvPr userDrawn="1"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  <a:solidFill>
            <a:schemeClr val="bg2"/>
          </a:solidFill>
        </p:grpSpPr>
        <p:sp>
          <p:nvSpPr>
            <p:cNvPr id="278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" name="Google Shape;1624;p5"/>
          <p:cNvGrpSpPr/>
          <p:nvPr userDrawn="1"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  <a:solidFill>
            <a:schemeClr val="accent1"/>
          </a:solidFill>
        </p:grpSpPr>
        <p:sp>
          <p:nvSpPr>
            <p:cNvPr id="336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8" name="Google Shape;1687;p5"/>
          <p:cNvGrpSpPr/>
          <p:nvPr userDrawn="1"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  <a:solidFill>
            <a:schemeClr val="accent2"/>
          </a:solidFill>
        </p:grpSpPr>
        <p:sp>
          <p:nvSpPr>
            <p:cNvPr id="399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0" name="Google Shape;1789;p5"/>
          <p:cNvGrpSpPr/>
          <p:nvPr userDrawn="1"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  <a:solidFill>
            <a:schemeClr val="accent3"/>
          </a:solidFill>
        </p:grpSpPr>
        <p:sp>
          <p:nvSpPr>
            <p:cNvPr id="501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0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Tahoma"/>
              <a:buNone/>
              <a:defRPr sz="36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Tahoma"/>
              <a:buNone/>
              <a:defRPr sz="36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Tahoma"/>
              <a:buNone/>
              <a:defRPr sz="36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Tahoma"/>
              <a:buNone/>
              <a:defRPr sz="36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Tahoma"/>
              <a:buNone/>
              <a:defRPr sz="36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Tahoma"/>
              <a:buNone/>
              <a:defRPr sz="36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Tahoma"/>
              <a:buNone/>
              <a:defRPr sz="36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Tahoma"/>
              <a:buNone/>
              <a:defRPr sz="36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Tahoma"/>
              <a:buNone/>
              <a:defRPr sz="36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ahoma"/>
              <a:buChar char="▪"/>
              <a:defRPr sz="2400">
                <a:solidFill>
                  <a:srgbClr val="003B55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ahoma"/>
              <a:buChar char="▫"/>
              <a:defRPr sz="2400">
                <a:solidFill>
                  <a:srgbClr val="003B55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ahoma"/>
              <a:buChar char="▫"/>
              <a:defRPr sz="2400">
                <a:solidFill>
                  <a:srgbClr val="003B55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ahoma"/>
              <a:buChar char="▫"/>
              <a:defRPr sz="2400">
                <a:solidFill>
                  <a:srgbClr val="003B55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ahoma"/>
              <a:buChar char="▫"/>
              <a:defRPr sz="2400">
                <a:solidFill>
                  <a:srgbClr val="003B55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ahoma"/>
              <a:buChar char="▫"/>
              <a:defRPr sz="2400">
                <a:solidFill>
                  <a:srgbClr val="003B55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ahoma"/>
              <a:buChar char="●"/>
              <a:defRPr sz="2400">
                <a:solidFill>
                  <a:srgbClr val="003B55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ahoma"/>
              <a:buChar char="○"/>
              <a:defRPr sz="2400">
                <a:solidFill>
                  <a:srgbClr val="003B55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ahoma"/>
              <a:buChar char="■"/>
              <a:defRPr sz="2400">
                <a:solidFill>
                  <a:srgbClr val="003B55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buNone/>
              <a:defRPr sz="12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>
              <a:buNone/>
              <a:defRPr sz="12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>
              <a:buNone/>
              <a:defRPr sz="12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>
              <a:buNone/>
              <a:defRPr sz="12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>
              <a:buNone/>
              <a:defRPr sz="12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>
              <a:buNone/>
              <a:defRPr sz="12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>
              <a:buNone/>
              <a:defRPr sz="12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>
              <a:buNone/>
              <a:defRPr sz="1200">
                <a:solidFill>
                  <a:srgbClr val="0B87A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6" r:id="rId6"/>
    <p:sldLayoutId id="2147483657" r:id="rId7"/>
    <p:sldLayoutId id="2147483660" r:id="rId8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chemeClr val="accent3"/>
          </a:solidFill>
          <a:latin typeface="Tahoma"/>
          <a:ea typeface="Tahoma"/>
          <a:cs typeface="Tahoma"/>
          <a:sym typeface="Tahoma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chemeClr val="accent2"/>
        </a:buClr>
        <a:buFont typeface="Tahoma"/>
        <a:defRPr sz="1400" b="0" i="0" u="none" strike="noStrike" cap="none">
          <a:solidFill>
            <a:schemeClr val="accent5"/>
          </a:solidFill>
          <a:latin typeface="Tahoma"/>
          <a:ea typeface="Tahoma"/>
          <a:cs typeface="Tahoma"/>
          <a:sym typeface="Tahoma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Tahoma"/>
        <a:defRPr sz="1400" b="0" i="0" u="none" strike="noStrike" cap="none">
          <a:solidFill>
            <a:srgbClr val="000000"/>
          </a:solidFill>
          <a:latin typeface="Tahoma"/>
          <a:ea typeface="Tahoma"/>
          <a:cs typeface="Tahoma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.adams.il.us/government/departments/health-department/covid-19-vaccination-information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coronavirus/2019-ncov/vaccines/about-vaccines.html" TargetMode="External"/><Relationship Id="rId2" Type="http://schemas.openxmlformats.org/officeDocument/2006/relationships/hyperlink" Target="https://www.cdc.gov/vaccines/hcp/covid-conversations/answering-questions.html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6" name="Google Shape;3836;p13"/>
          <p:cNvSpPr txBox="1">
            <a:spLocks noGrp="1"/>
          </p:cNvSpPr>
          <p:nvPr>
            <p:ph type="ctrTitle"/>
          </p:nvPr>
        </p:nvSpPr>
        <p:spPr>
          <a:xfrm>
            <a:off x="761999" y="696425"/>
            <a:ext cx="5592417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Covid-19 Vaccine Information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vaccine prevents you from getting sick from Covid-19. It is not known whether it is still possible to carry the virus to others.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10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933032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When and how long will I be protected?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Protection occurs 7 days </a:t>
            </a:r>
            <a:r>
              <a:rPr lang="en-US" b="1" i="1" u="sng" dirty="0">
                <a:solidFill>
                  <a:srgbClr val="FF0000"/>
                </a:solidFill>
              </a:rPr>
              <a:t>after</a:t>
            </a:r>
            <a:r>
              <a:rPr lang="en-US" b="1" u="sng" dirty="0">
                <a:solidFill>
                  <a:srgbClr val="FF0000"/>
                </a:solidFill>
              </a:rPr>
              <a:t> the second dose. You cannot skip the second dose.</a:t>
            </a:r>
          </a:p>
          <a:p>
            <a:r>
              <a:rPr lang="en-US" dirty="0"/>
              <a:t>We do not know how long the vaccine will be protective</a:t>
            </a:r>
          </a:p>
          <a:p>
            <a:r>
              <a:rPr lang="en-US" dirty="0"/>
              <a:t>We may need to have vaccine shots for Covid-19 on a regular basis (like the flu shot)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11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54987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10FD-D11D-6B4E-AB8A-0A888533EF4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22034" y="1828801"/>
            <a:ext cx="3346174" cy="142806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Autofit/>
          </a:bodyPr>
          <a:lstStyle/>
          <a:p>
            <a:r>
              <a:rPr lang="en-US" dirty="0"/>
              <a:t>Will I Still need to wear a Mask?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B4565-5F0E-0A4D-A117-43486BF310D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24922" y="2118209"/>
            <a:ext cx="3595687" cy="22812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YES !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Similar to other vaccines, a large number of people in the community will need to get vaccinated before transmission drops enough to stop the use of masks </a:t>
            </a:r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A92510C-C7D2-F74C-A090-DA781C79AA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18" r="14664" b="2"/>
          <a:stretch/>
        </p:blipFill>
        <p:spPr>
          <a:xfrm>
            <a:off x="849341" y="844798"/>
            <a:ext cx="2900934" cy="3216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413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8" name="Google Shape;3858;p16"/>
          <p:cNvSpPr txBox="1">
            <a:spLocks noGrp="1"/>
          </p:cNvSpPr>
          <p:nvPr>
            <p:ph type="ctrTitle"/>
          </p:nvPr>
        </p:nvSpPr>
        <p:spPr>
          <a:xfrm>
            <a:off x="685800" y="2878750"/>
            <a:ext cx="526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safety</a:t>
            </a:r>
            <a:endParaRPr dirty="0"/>
          </a:p>
        </p:txBody>
      </p:sp>
      <p:sp>
        <p:nvSpPr>
          <p:cNvPr id="3859" name="Google Shape;3859;p16"/>
          <p:cNvSpPr txBox="1">
            <a:spLocks noGrp="1"/>
          </p:cNvSpPr>
          <p:nvPr>
            <p:ph type="subTitle" idx="1"/>
          </p:nvPr>
        </p:nvSpPr>
        <p:spPr>
          <a:xfrm>
            <a:off x="685800" y="3983055"/>
            <a:ext cx="5268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</a:t>
            </a:r>
            <a:r>
              <a:rPr lang="en" dirty="0"/>
              <a:t>ow safe is the vaccine?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9532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" name="Google Shape;3870;p18"/>
          <p:cNvSpPr txBox="1">
            <a:spLocks noGrp="1"/>
          </p:cNvSpPr>
          <p:nvPr>
            <p:ph type="title"/>
          </p:nvPr>
        </p:nvSpPr>
        <p:spPr>
          <a:xfrm>
            <a:off x="365881" y="295427"/>
            <a:ext cx="7001091" cy="6322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/>
              <a:t>Are the COVID-19 Vaccines Safe?</a:t>
            </a:r>
            <a:endParaRPr dirty="0"/>
          </a:p>
        </p:txBody>
      </p:sp>
      <p:sp>
        <p:nvSpPr>
          <p:cNvPr id="3871" name="Google Shape;3871;p18"/>
          <p:cNvSpPr txBox="1">
            <a:spLocks noGrp="1"/>
          </p:cNvSpPr>
          <p:nvPr>
            <p:ph type="body" idx="1"/>
          </p:nvPr>
        </p:nvSpPr>
        <p:spPr>
          <a:xfrm>
            <a:off x="718300" y="1007165"/>
            <a:ext cx="6761100" cy="37068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404040"/>
                </a:solidFill>
              </a:rPr>
              <a:t>Safety is the most important priority in vaccine approval 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olidFill>
                  <a:srgbClr val="404040"/>
                </a:solidFill>
              </a:rPr>
              <a:t>Monitoring for safety will continue as the vaccine is distributed to the public </a:t>
            </a:r>
          </a:p>
          <a:p>
            <a:pPr lvl="0">
              <a:lnSpc>
                <a:spcPct val="120000"/>
              </a:lnSpc>
            </a:pPr>
            <a:r>
              <a:rPr lang="en-US" sz="1800" dirty="0">
                <a:solidFill>
                  <a:srgbClr val="404040"/>
                </a:solidFill>
              </a:rPr>
              <a:t>To assess safety FDA typically advises that a minimum of 3,000 participants are included in the trial.  The current COVID-19 vaccine trials include 30,000 to 50,000 participants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▪"/>
            </a:pPr>
            <a:endParaRPr dirty="0"/>
          </a:p>
        </p:txBody>
      </p:sp>
      <p:sp>
        <p:nvSpPr>
          <p:cNvPr id="3872" name="Google Shape;3872;p18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15</a:t>
            </a:fld>
            <a:endParaRPr lang="en" dirty="0"/>
          </a:p>
        </p:txBody>
      </p:sp>
      <p:sp>
        <p:nvSpPr>
          <p:cNvPr id="3" name="Rectangle 2"/>
          <p:cNvSpPr/>
          <p:nvPr/>
        </p:nvSpPr>
        <p:spPr>
          <a:xfrm>
            <a:off x="689113" y="1543878"/>
            <a:ext cx="6168887" cy="314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404040"/>
                </a:solidFill>
              </a:rPr>
              <a:t>The FDA is using the same strict standards that it has for decades</a:t>
            </a:r>
          </a:p>
          <a:p>
            <a:r>
              <a:rPr lang="en-US" sz="1800" dirty="0">
                <a:solidFill>
                  <a:srgbClr val="404040"/>
                </a:solidFill>
              </a:rPr>
              <a:t>No steps are “skipped”</a:t>
            </a:r>
          </a:p>
          <a:p>
            <a:r>
              <a:rPr lang="en-US" sz="1800" dirty="0">
                <a:solidFill>
                  <a:srgbClr val="404040"/>
                </a:solidFill>
              </a:rPr>
              <a:t>Two </a:t>
            </a:r>
            <a:r>
              <a:rPr lang="en-US" sz="1800" b="1" dirty="0">
                <a:solidFill>
                  <a:srgbClr val="404040"/>
                </a:solidFill>
              </a:rPr>
              <a:t>independent advisory committees </a:t>
            </a:r>
            <a:r>
              <a:rPr lang="en-US" sz="1800" dirty="0">
                <a:solidFill>
                  <a:srgbClr val="404040"/>
                </a:solidFill>
              </a:rPr>
              <a:t>are reviewing the results. Members and experts of these committees have no conflict of interest and are not associated with any vaccine manufacturers</a:t>
            </a:r>
          </a:p>
          <a:p>
            <a:pPr marL="514350" lvl="1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1650" dirty="0">
                <a:solidFill>
                  <a:srgbClr val="404040"/>
                </a:solidFill>
              </a:rPr>
              <a:t>The Vaccine and Related Biological Products Advisory Committee (VRBPAC) that advises the FDA</a:t>
            </a:r>
          </a:p>
          <a:p>
            <a:pPr marL="514350" lvl="1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1650" dirty="0">
                <a:solidFill>
                  <a:srgbClr val="404040"/>
                </a:solidFill>
              </a:rPr>
              <a:t> The Advisory Committee on Immunization Practices (ACIP) that advises the CDC</a:t>
            </a:r>
          </a:p>
        </p:txBody>
      </p:sp>
      <p:sp>
        <p:nvSpPr>
          <p:cNvPr id="4" name="Rectangle 3"/>
          <p:cNvSpPr/>
          <p:nvPr/>
        </p:nvSpPr>
        <p:spPr>
          <a:xfrm>
            <a:off x="640230" y="267409"/>
            <a:ext cx="621776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Why should we trust the COVID-19 Vaccine?</a:t>
            </a:r>
            <a:br>
              <a:rPr kumimoji="0" lang="en-US" sz="28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</a:b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46592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8" name="Google Shape;3858;p16"/>
          <p:cNvSpPr txBox="1">
            <a:spLocks noGrp="1"/>
          </p:cNvSpPr>
          <p:nvPr>
            <p:ph type="ctrTitle"/>
          </p:nvPr>
        </p:nvSpPr>
        <p:spPr>
          <a:xfrm>
            <a:off x="685800" y="2878750"/>
            <a:ext cx="526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3.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process</a:t>
            </a:r>
            <a:endParaRPr dirty="0"/>
          </a:p>
        </p:txBody>
      </p:sp>
      <p:sp>
        <p:nvSpPr>
          <p:cNvPr id="3859" name="Google Shape;3859;p16"/>
          <p:cNvSpPr txBox="1">
            <a:spLocks noGrp="1"/>
          </p:cNvSpPr>
          <p:nvPr>
            <p:ph type="subTitle" idx="1"/>
          </p:nvPr>
        </p:nvSpPr>
        <p:spPr>
          <a:xfrm>
            <a:off x="685800" y="3983055"/>
            <a:ext cx="5268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</a:t>
            </a:r>
            <a:r>
              <a:rPr lang="en" dirty="0"/>
              <a:t>ow will the vaccine be administered?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5348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35793"/>
            <a:ext cx="6761100" cy="857400"/>
          </a:xfrm>
        </p:spPr>
        <p:txBody>
          <a:bodyPr/>
          <a:lstStyle/>
          <a:p>
            <a:r>
              <a:rPr lang="en-US" dirty="0"/>
              <a:t>Vaccine process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1150454"/>
            <a:ext cx="6761100" cy="2980500"/>
          </a:xfrm>
        </p:spPr>
        <p:txBody>
          <a:bodyPr/>
          <a:lstStyle/>
          <a:p>
            <a:r>
              <a:rPr lang="en-US" dirty="0"/>
              <a:t>How: 2 injections, 21 or 28 days apart depending on manufacturer</a:t>
            </a:r>
          </a:p>
          <a:p>
            <a:r>
              <a:rPr lang="en-US" dirty="0"/>
              <a:t>Where: Currently at the Oakley Lindsey Center</a:t>
            </a:r>
          </a:p>
          <a:p>
            <a:r>
              <a:rPr lang="en-US" dirty="0"/>
              <a:t>When: as product is available, IDPH will deploy to eligible 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17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128106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Currently Eligible Groups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https://www.co.adams.il.us/government/departments/health-department/covid-19-vaccination-information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18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334938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64F02-7F21-D444-BC15-4C3EF64A0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655" y="1189863"/>
            <a:ext cx="2763774" cy="276377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1575" b="1" dirty="0">
                <a:solidFill>
                  <a:srgbClr val="FFFFFF"/>
                </a:solidFill>
              </a:rPr>
              <a:t>What should I Expect When I Get the vaccine?</a:t>
            </a:r>
            <a:endParaRPr lang="en-US" sz="1575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8B32B-45F1-C24E-891D-0DA1FEC91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4604" y="781494"/>
            <a:ext cx="4934975" cy="3310447"/>
          </a:xfrm>
        </p:spPr>
        <p:txBody>
          <a:bodyPr anchor="ctr">
            <a:noAutofit/>
          </a:bodyPr>
          <a:lstStyle/>
          <a:p>
            <a:r>
              <a:rPr lang="en-US" sz="1800" b="1" dirty="0"/>
              <a:t>YOU MUST GET  THE SECOND DOSE because the vaccine will not protect you if only get one dose</a:t>
            </a:r>
          </a:p>
          <a:p>
            <a:pPr marL="0" indent="0">
              <a:buNone/>
            </a:pPr>
            <a:endParaRPr lang="en-US" sz="1800" b="1" dirty="0"/>
          </a:p>
          <a:p>
            <a:r>
              <a:rPr lang="en-US" sz="1800" b="1" dirty="0"/>
              <a:t>It is important to get the VACCINE from the SAME MANUFACTURER as the first dose</a:t>
            </a:r>
          </a:p>
        </p:txBody>
      </p:sp>
    </p:spTree>
    <p:extLst>
      <p:ext uri="{BB962C8B-B14F-4D97-AF65-F5344CB8AC3E}">
        <p14:creationId xmlns:p14="http://schemas.microsoft.com/office/powerpoint/2010/main" val="4239626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4" name="Google Shape;3864;p17"/>
          <p:cNvSpPr txBox="1">
            <a:spLocks noGrp="1"/>
          </p:cNvSpPr>
          <p:nvPr>
            <p:ph type="body" idx="1"/>
          </p:nvPr>
        </p:nvSpPr>
        <p:spPr>
          <a:xfrm>
            <a:off x="1278575" y="739550"/>
            <a:ext cx="4281000" cy="36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2"/>
                </a:solidFill>
              </a:rPr>
              <a:t>Nothing in life is to be feared, it is only to be understood. Now is the time to understand more, so that we may fear less. 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2"/>
                </a:solidFill>
              </a:rPr>
              <a:t>-Marie curie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3865" name="Google Shape;3865;p17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35792"/>
            <a:ext cx="6761100" cy="857400"/>
          </a:xfrm>
        </p:spPr>
        <p:txBody>
          <a:bodyPr/>
          <a:lstStyle/>
          <a:p>
            <a:r>
              <a:rPr lang="en-US" sz="3200" dirty="0"/>
              <a:t>Who will benefit the most from the vaccine? Things to consider: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1981" y="1028369"/>
            <a:ext cx="2097787" cy="3697907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/>
              <a:t>Employees who have had confirmed Covid-19 infection</a:t>
            </a:r>
          </a:p>
          <a:p>
            <a:r>
              <a:rPr lang="en-US" sz="1400" dirty="0">
                <a:solidFill>
                  <a:srgbClr val="404040"/>
                </a:solidFill>
              </a:rPr>
              <a:t>Even if you have had COVID-19, it is important to get vaccinated. It could give you better protection against the disease</a:t>
            </a:r>
          </a:p>
          <a:p>
            <a:r>
              <a:rPr lang="en-US" sz="1400" dirty="0">
                <a:solidFill>
                  <a:srgbClr val="404040"/>
                </a:solidFill>
              </a:rPr>
              <a:t>Even if you have positive antibodies, you should get the COVID-19 vaccine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3009250" y="1028369"/>
            <a:ext cx="2179200" cy="3094200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/>
              <a:t>Employees with high risk medical conditions highly encouraged for vaccination</a:t>
            </a:r>
          </a:p>
          <a:p>
            <a:pPr marL="285750" indent="-285750"/>
            <a:r>
              <a:rPr lang="en-US" dirty="0"/>
              <a:t>Age &gt;65</a:t>
            </a:r>
          </a:p>
          <a:p>
            <a:pPr marL="285750" indent="-285750"/>
            <a:r>
              <a:rPr lang="en-US" dirty="0"/>
              <a:t>BMI&gt;35</a:t>
            </a:r>
          </a:p>
          <a:p>
            <a:pPr marL="285750" indent="-285750"/>
            <a:r>
              <a:rPr lang="en-US" dirty="0"/>
              <a:t>Chronic kidney disease</a:t>
            </a:r>
          </a:p>
          <a:p>
            <a:pPr marL="285750" indent="-285750"/>
            <a:r>
              <a:rPr lang="en-US" dirty="0"/>
              <a:t>Diabetes</a:t>
            </a:r>
          </a:p>
          <a:p>
            <a:pPr marL="285750" indent="-285750"/>
            <a:r>
              <a:rPr lang="en-US" dirty="0"/>
              <a:t>Age &gt;55 and HTN or heart or lung disease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>
          <a:xfrm>
            <a:off x="5300200" y="1027538"/>
            <a:ext cx="2179200" cy="3094200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/>
              <a:t>Employees with conditions that have not yet been studied</a:t>
            </a:r>
          </a:p>
          <a:p>
            <a:pPr marL="285750" indent="-285750"/>
            <a:r>
              <a:rPr lang="en-US" dirty="0"/>
              <a:t>Pregnancy</a:t>
            </a:r>
          </a:p>
          <a:p>
            <a:pPr marL="285750" indent="-285750"/>
            <a:r>
              <a:rPr lang="en-US" dirty="0"/>
              <a:t>Immune compromise</a:t>
            </a:r>
          </a:p>
          <a:p>
            <a:pPr marL="285750" indent="-285750"/>
            <a:r>
              <a:rPr lang="en-US" dirty="0"/>
              <a:t>Consider </a:t>
            </a:r>
            <a:r>
              <a:rPr lang="en-US" dirty="0" err="1"/>
              <a:t>risk:benefit</a:t>
            </a:r>
            <a:r>
              <a:rPr lang="en-US" dirty="0"/>
              <a:t> ratio and discuss with your Primary </a:t>
            </a:r>
            <a:r>
              <a:rPr lang="en-US"/>
              <a:t>Care Provider</a:t>
            </a:r>
            <a:endParaRPr lang="en-US" dirty="0"/>
          </a:p>
          <a:p>
            <a:pPr marL="12700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10717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Who should be cautious about the decision to receive the vaccine?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Anyone with a prior allergic reaction to any vaccine</a:t>
            </a:r>
          </a:p>
          <a:p>
            <a:r>
              <a:rPr lang="en-US" dirty="0"/>
              <a:t>Anyone with a history of hypersensitivity reactions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21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7568003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22</a:t>
            </a:fld>
            <a:endParaRPr lang="en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47" y="2054531"/>
            <a:ext cx="8064939" cy="28624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6748" y="178904"/>
            <a:ext cx="80128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you have concerns about whether Covid-19 Vaccination is right for you, you should reach out to your Primary Care Provider. The Blessing </a:t>
            </a:r>
            <a:r>
              <a:rPr lang="en-US" sz="2400" dirty="0" err="1"/>
              <a:t>Covid</a:t>
            </a:r>
            <a:r>
              <a:rPr lang="en-US" sz="2400" dirty="0"/>
              <a:t> Hotline will not be giving medical advice. </a:t>
            </a:r>
          </a:p>
        </p:txBody>
      </p:sp>
    </p:spTree>
    <p:extLst>
      <p:ext uri="{BB962C8B-B14F-4D97-AF65-F5344CB8AC3E}">
        <p14:creationId xmlns:p14="http://schemas.microsoft.com/office/powerpoint/2010/main" val="1206015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8" name="Google Shape;3858;p16"/>
          <p:cNvSpPr txBox="1">
            <a:spLocks noGrp="1"/>
          </p:cNvSpPr>
          <p:nvPr>
            <p:ph type="ctrTitle"/>
          </p:nvPr>
        </p:nvSpPr>
        <p:spPr>
          <a:xfrm>
            <a:off x="685800" y="2878750"/>
            <a:ext cx="526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4.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Post-vaccination symptoms</a:t>
            </a:r>
            <a:endParaRPr dirty="0"/>
          </a:p>
        </p:txBody>
      </p:sp>
      <p:sp>
        <p:nvSpPr>
          <p:cNvPr id="3859" name="Google Shape;3859;p16"/>
          <p:cNvSpPr txBox="1">
            <a:spLocks noGrp="1"/>
          </p:cNvSpPr>
          <p:nvPr>
            <p:ph type="subTitle" idx="1"/>
          </p:nvPr>
        </p:nvSpPr>
        <p:spPr>
          <a:xfrm>
            <a:off x="685800" y="3983055"/>
            <a:ext cx="5268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do I do if I have symptoms after vaccination</a:t>
            </a:r>
            <a:r>
              <a:rPr lang="en" dirty="0"/>
              <a:t>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2389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64F02-7F21-D444-BC15-4C3EF64A0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655" y="1189863"/>
            <a:ext cx="2763774" cy="276377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1575" b="1" dirty="0">
                <a:solidFill>
                  <a:srgbClr val="FFFFFF"/>
                </a:solidFill>
              </a:rPr>
              <a:t>What should I Expect When I Get the vaccine?</a:t>
            </a:r>
            <a:endParaRPr lang="en-US" sz="1575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8B32B-45F1-C24E-891D-0DA1FEC91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7604" y="750777"/>
            <a:ext cx="4903361" cy="331044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1800" b="1" u="sng" dirty="0"/>
              <a:t>THE  VACCINE CANNOT GIVE  YOU COVID-19!</a:t>
            </a:r>
          </a:p>
          <a:p>
            <a:r>
              <a:rPr lang="en-US" sz="1800" dirty="0">
                <a:solidFill>
                  <a:schemeClr val="tx1"/>
                </a:solidFill>
              </a:rPr>
              <a:t>You can expect to </a:t>
            </a:r>
            <a:r>
              <a:rPr lang="en-US" sz="1800" dirty="0"/>
              <a:t>have pain at injection site after vaccination </a:t>
            </a:r>
          </a:p>
          <a:p>
            <a:r>
              <a:rPr lang="en-US" sz="1800" dirty="0"/>
              <a:t>You may also have short-term:  fatigue, headache, muscle pain, chills, fever  These reactions will last for 24-48 hours and are typically more pronounced after the second dose</a:t>
            </a:r>
          </a:p>
          <a:p>
            <a:r>
              <a:rPr lang="en-US" sz="1800" dirty="0"/>
              <a:t>Side effects mean your body is doing its job and making antibodies (</a:t>
            </a:r>
            <a:r>
              <a:rPr lang="en-US" sz="1800" b="1" u="sng" dirty="0">
                <a:solidFill>
                  <a:srgbClr val="FF0000"/>
                </a:solidFill>
              </a:rPr>
              <a:t>IT IS A GOOD THING</a:t>
            </a:r>
            <a:r>
              <a:rPr lang="en-US" sz="1800" dirty="0"/>
              <a:t>)</a:t>
            </a:r>
          </a:p>
          <a:p>
            <a:r>
              <a:rPr lang="en-US" sz="1800" dirty="0"/>
              <a:t>These side effects are normal, common and expected. They are usually mild. </a:t>
            </a:r>
          </a:p>
        </p:txBody>
      </p:sp>
    </p:spTree>
    <p:extLst>
      <p:ext uri="{BB962C8B-B14F-4D97-AF65-F5344CB8AC3E}">
        <p14:creationId xmlns:p14="http://schemas.microsoft.com/office/powerpoint/2010/main" val="4281078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231" y="176157"/>
            <a:ext cx="6761100" cy="857400"/>
          </a:xfrm>
        </p:spPr>
        <p:txBody>
          <a:bodyPr/>
          <a:lstStyle/>
          <a:p>
            <a:r>
              <a:rPr lang="en-US" sz="2800" dirty="0"/>
              <a:t>New onset post-vaccination symptoms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1033557"/>
            <a:ext cx="6761100" cy="3680493"/>
          </a:xfrm>
        </p:spPr>
        <p:txBody>
          <a:bodyPr/>
          <a:lstStyle/>
          <a:p>
            <a:r>
              <a:rPr lang="en-US" dirty="0"/>
              <a:t>Employees who </a:t>
            </a:r>
          </a:p>
          <a:p>
            <a:pPr lvl="1"/>
            <a:r>
              <a:rPr lang="en-US" dirty="0"/>
              <a:t>have received Covid-19 vaccine in the prior 3 days and</a:t>
            </a:r>
          </a:p>
          <a:p>
            <a:pPr lvl="1"/>
            <a:r>
              <a:rPr lang="en-US" dirty="0"/>
              <a:t>Have no exposures in past 14 days</a:t>
            </a:r>
          </a:p>
          <a:p>
            <a:pPr lvl="1"/>
            <a:r>
              <a:rPr lang="en-US" b="1" i="1" dirty="0"/>
              <a:t>May work </a:t>
            </a:r>
            <a:r>
              <a:rPr lang="en-US" dirty="0"/>
              <a:t>if they are afebrile for 24 hours and </a:t>
            </a:r>
            <a:r>
              <a:rPr lang="en-US" b="1" i="1" dirty="0"/>
              <a:t>do not </a:t>
            </a:r>
            <a:r>
              <a:rPr lang="en-US" dirty="0"/>
              <a:t>have:</a:t>
            </a:r>
          </a:p>
          <a:p>
            <a:pPr lvl="2"/>
            <a:r>
              <a:rPr lang="en-US" dirty="0"/>
              <a:t>Cough, shortness of breath, rhinorrhea, sore throat, loss of taste or smell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25</a:t>
            </a:fld>
            <a:endParaRPr lang="e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522" y="416168"/>
            <a:ext cx="207269" cy="74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914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22D6-DB5F-4E4C-83CF-F1081EE58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526617"/>
            <a:ext cx="8420723" cy="1001738"/>
          </a:xfrm>
        </p:spPr>
        <p:txBody>
          <a:bodyPr>
            <a:noAutofit/>
          </a:bodyPr>
          <a:lstStyle/>
          <a:p>
            <a:pPr algn="ctr"/>
            <a:r>
              <a:rPr lang="en-US" sz="3000" dirty="0"/>
              <a:t>Where should I look to get accurate information?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EEA67-113D-2347-9002-F2C8FCE7E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899" y="1528355"/>
            <a:ext cx="8454718" cy="4643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It is important to get information from </a:t>
            </a:r>
            <a:r>
              <a:rPr lang="en-US" sz="1800" u="sng" dirty="0">
                <a:solidFill>
                  <a:schemeClr val="tx1"/>
                </a:solidFill>
              </a:rPr>
              <a:t>reliable sources</a:t>
            </a:r>
            <a:r>
              <a:rPr lang="en-US" sz="1800" dirty="0">
                <a:solidFill>
                  <a:schemeClr val="tx1"/>
                </a:solidFill>
              </a:rPr>
              <a:t> (CDC,  AMDA, medical directors, providers)  </a:t>
            </a:r>
            <a:r>
              <a:rPr lang="en-US" sz="1800" b="1" dirty="0">
                <a:solidFill>
                  <a:schemeClr val="tx1"/>
                </a:solidFill>
              </a:rPr>
              <a:t>Social media is full of misinformation and opinions based on that misinformation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tx1"/>
                </a:solidFill>
              </a:rPr>
              <a:t>Here are some link to information:</a:t>
            </a:r>
          </a:p>
          <a:p>
            <a:r>
              <a:rPr lang="en-US" sz="1800" dirty="0">
                <a:solidFill>
                  <a:schemeClr val="tx1"/>
                </a:solidFill>
              </a:rPr>
              <a:t>CDC: </a:t>
            </a:r>
            <a:r>
              <a:rPr lang="en-US" sz="180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https://www.cdc.gov/vaccines/hcp/covid-conversations/answering-questions.html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>
                <a:solidFill>
                  <a:schemeClr val="tx1"/>
                </a:solidFill>
              </a:rPr>
              <a:t>CDC:  About COVID-19 vaccines: </a:t>
            </a:r>
            <a:r>
              <a:rPr lang="en-US" sz="180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https://www.cdc.gov/coronavirus/2019-ncov/vaccines/about-vaccines.html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284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7DDA-51D7-F94F-A841-10AA9CF1BF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6835" y="1014413"/>
            <a:ext cx="2782956" cy="2976562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spcFirstLastPara="1" vert="horz" wrap="square" lIns="137160" tIns="137160" rIns="137160" bIns="137160" rtlCol="0" anchor="ctr" anchorCtr="0">
            <a:norm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COVID-19 Vaccine Hesitation is real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C84EA-EAC7-7247-8364-47D1175C9B3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78087" y="478424"/>
            <a:ext cx="5088835" cy="404853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Common concerns</a:t>
            </a:r>
          </a:p>
          <a:p>
            <a:pPr lvl="1">
              <a:lnSpc>
                <a:spcPct val="120000"/>
              </a:lnSpc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“being first”, “being a Guinea pig”</a:t>
            </a:r>
          </a:p>
          <a:p>
            <a:pPr lvl="1">
              <a:lnSpc>
                <a:spcPct val="120000"/>
              </a:lnSpc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Vaccine “being rushed”</a:t>
            </a:r>
          </a:p>
          <a:p>
            <a:pPr lvl="1">
              <a:lnSpc>
                <a:spcPct val="120000"/>
              </a:lnSpc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Safety (side effects)</a:t>
            </a:r>
          </a:p>
          <a:p>
            <a:pPr lvl="1">
              <a:lnSpc>
                <a:spcPct val="120000"/>
              </a:lnSpc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Groups not being represented in the vaccine trials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Other important factors</a:t>
            </a:r>
          </a:p>
          <a:p>
            <a:pPr lvl="1">
              <a:lnSpc>
                <a:spcPct val="120000"/>
              </a:lnSpc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protective is the vaccine?</a:t>
            </a:r>
          </a:p>
          <a:p>
            <a:pPr lvl="1">
              <a:lnSpc>
                <a:spcPct val="120000"/>
              </a:lnSpc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long does protection last? </a:t>
            </a:r>
          </a:p>
        </p:txBody>
      </p:sp>
    </p:spTree>
    <p:extLst>
      <p:ext uri="{BB962C8B-B14F-4D97-AF65-F5344CB8AC3E}">
        <p14:creationId xmlns:p14="http://schemas.microsoft.com/office/powerpoint/2010/main" val="266870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" name="Google Shape;3850;p15"/>
          <p:cNvSpPr txBox="1">
            <a:spLocks noGrp="1"/>
          </p:cNvSpPr>
          <p:nvPr>
            <p:ph type="ctrTitle" idx="4294967295"/>
          </p:nvPr>
        </p:nvSpPr>
        <p:spPr>
          <a:xfrm>
            <a:off x="2809461" y="258418"/>
            <a:ext cx="4837044" cy="59634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accent3"/>
                </a:solidFill>
              </a:rPr>
              <a:t>W</a:t>
            </a:r>
            <a:r>
              <a:rPr lang="en" sz="2800" dirty="0">
                <a:solidFill>
                  <a:schemeClr val="accent3"/>
                </a:solidFill>
              </a:rPr>
              <a:t>hy should I get vaccinated?</a:t>
            </a:r>
            <a:endParaRPr sz="2800" dirty="0">
              <a:solidFill>
                <a:schemeClr val="accent3"/>
              </a:solidFill>
            </a:endParaRPr>
          </a:p>
        </p:txBody>
      </p:sp>
      <p:sp>
        <p:nvSpPr>
          <p:cNvPr id="3851" name="Google Shape;3851;p15"/>
          <p:cNvSpPr txBox="1">
            <a:spLocks noGrp="1"/>
          </p:cNvSpPr>
          <p:nvPr>
            <p:ph type="subTitle" idx="4294967295"/>
          </p:nvPr>
        </p:nvSpPr>
        <p:spPr>
          <a:xfrm>
            <a:off x="3319625" y="801757"/>
            <a:ext cx="3731400" cy="36545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en-US" sz="2000" b="1" dirty="0">
                <a:solidFill>
                  <a:schemeClr val="accent1"/>
                </a:solidFill>
              </a:rPr>
              <a:t>Protect myself and my family</a:t>
            </a:r>
          </a:p>
          <a:p>
            <a:pPr marL="342900" indent="-342900"/>
            <a:r>
              <a:rPr lang="en-US" sz="2000" b="1" dirty="0">
                <a:solidFill>
                  <a:schemeClr val="accent1"/>
                </a:solidFill>
              </a:rPr>
              <a:t>Keep those around me safe</a:t>
            </a:r>
          </a:p>
          <a:p>
            <a:pPr marL="342900" indent="-342900"/>
            <a:r>
              <a:rPr lang="en-US" sz="2000" b="1" dirty="0">
                <a:solidFill>
                  <a:schemeClr val="accent1"/>
                </a:solidFill>
              </a:rPr>
              <a:t>Help stop spread in the community</a:t>
            </a:r>
          </a:p>
          <a:p>
            <a:pPr marL="342900" indent="-342900"/>
            <a:r>
              <a:rPr lang="en-US" sz="2000" b="1" dirty="0">
                <a:solidFill>
                  <a:schemeClr val="accent1"/>
                </a:solidFill>
              </a:rPr>
              <a:t>Set the example for others, including co-workers, and the community-at-large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b="1" dirty="0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None/>
            </a:pPr>
            <a:endParaRPr b="1" dirty="0">
              <a:solidFill>
                <a:schemeClr val="accent5"/>
              </a:solidFill>
            </a:endParaRPr>
          </a:p>
        </p:txBody>
      </p:sp>
      <p:sp>
        <p:nvSpPr>
          <p:cNvPr id="3853" name="Google Shape;3853;p1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31" y="66625"/>
            <a:ext cx="2540601" cy="46535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1B303-C1E8-CF40-8BCD-1E031666DB5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2365" y="1226171"/>
            <a:ext cx="6685722" cy="37102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404040"/>
                </a:solidFill>
              </a:rPr>
              <a:t>How do we know the vaccine is effective and safe?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404040"/>
                </a:solidFill>
              </a:rPr>
              <a:t>Why should we trust the vaccine?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404040"/>
                </a:solidFill>
              </a:rPr>
              <a:t>Is there new technology being used and is that dangerous to me?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404040"/>
                </a:solidFill>
              </a:rPr>
              <a:t>When and how long will I be protected?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404040"/>
                </a:solidFill>
              </a:rPr>
              <a:t>Will I still need to wear a mask?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404040"/>
                </a:solidFill>
              </a:rPr>
              <a:t>What are the expected side effects?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404040"/>
                </a:solidFill>
              </a:rPr>
              <a:t>What if I’ve already had COVID-19?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404040"/>
                </a:solidFill>
              </a:rPr>
              <a:t>Where should I look to get accurate information?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404040"/>
                </a:solidFill>
              </a:rPr>
              <a:t>Will it be mandatory?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809" y="125895"/>
            <a:ext cx="70302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Common questions we will address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58932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7DDA-51D7-F94F-A841-10AA9CF1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717" y="1014293"/>
            <a:ext cx="3284579" cy="2976372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spcFirstLastPara="1" vert="horz" wrap="square" lIns="137160" tIns="137160" rIns="137160" bIns="137160" rtlCol="0" anchor="ctr" anchorCtr="0">
            <a:norm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The First two COVID-19 Vaccines</a:t>
            </a:r>
            <a:br>
              <a:rPr lang="en-US" sz="2400" dirty="0">
                <a:solidFill>
                  <a:srgbClr val="FFFFFF"/>
                </a:solidFill>
              </a:rPr>
            </a:b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C84EA-EAC7-7247-8364-47D1175C9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4745" y="1083564"/>
            <a:ext cx="5289376" cy="3093581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Both are mRNA vaccines</a:t>
            </a:r>
          </a:p>
          <a:p>
            <a:r>
              <a:rPr lang="en-US" sz="2100" dirty="0"/>
              <a:t>Pfizer (BNT162b2)</a:t>
            </a:r>
          </a:p>
          <a:p>
            <a:r>
              <a:rPr lang="en-US" sz="2100" dirty="0" err="1"/>
              <a:t>Moderna</a:t>
            </a:r>
            <a:r>
              <a:rPr lang="en-US" sz="2100" dirty="0"/>
              <a:t> (mRNA-1273)</a:t>
            </a:r>
          </a:p>
          <a:p>
            <a:pPr marL="0" indent="0">
              <a:buNone/>
            </a:pPr>
            <a:endParaRPr lang="en-US" sz="2100" b="1" dirty="0"/>
          </a:p>
          <a:p>
            <a:pPr marL="0" indent="0">
              <a:buNone/>
            </a:pPr>
            <a:r>
              <a:rPr lang="en-US" sz="2100" b="1" dirty="0"/>
              <a:t>They Do </a:t>
            </a:r>
            <a:r>
              <a:rPr lang="en-US" sz="2100" b="1" u="sng" dirty="0"/>
              <a:t>NOT</a:t>
            </a:r>
            <a:r>
              <a:rPr lang="en-US" sz="2100" b="1" dirty="0"/>
              <a:t> contain COVID-19 virus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100" b="1" dirty="0"/>
          </a:p>
          <a:p>
            <a:endParaRPr lang="en-US" sz="2100" b="1" dirty="0"/>
          </a:p>
          <a:p>
            <a:endParaRPr lang="en-US" sz="2100" b="1" dirty="0"/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4077754" y="3382015"/>
            <a:ext cx="4922828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800" b="1" dirty="0"/>
              <a:t>Can mRNA vaccine give me COVID-19? </a:t>
            </a:r>
            <a:r>
              <a:rPr lang="en-US" sz="1800" b="1" dirty="0">
                <a:solidFill>
                  <a:srgbClr val="C00000"/>
                </a:solidFill>
              </a:rPr>
              <a:t>NO</a:t>
            </a:r>
          </a:p>
          <a:p>
            <a:pPr lvl="1"/>
            <a:r>
              <a:rPr lang="en-US" sz="1800" b="1" dirty="0"/>
              <a:t>Can mRNA vaccine change my DNA?     </a:t>
            </a:r>
            <a:r>
              <a:rPr lang="en-US" sz="1800" b="1" dirty="0">
                <a:solidFill>
                  <a:srgbClr val="C00000"/>
                </a:solidFill>
              </a:rPr>
              <a:t>NO</a:t>
            </a:r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463148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indoor, cake, table, small&#10;&#10;Description automatically generated">
            <a:extLst>
              <a:ext uri="{FF2B5EF4-FFF2-40B4-BE49-F238E27FC236}">
                <a16:creationId xmlns:a16="http://schemas.microsoft.com/office/drawing/2014/main" id="{B5AD5F38-29C6-264B-8E1E-9557A2B54E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730" r="21825" b="18290"/>
          <a:stretch/>
        </p:blipFill>
        <p:spPr>
          <a:xfrm>
            <a:off x="243757" y="732097"/>
            <a:ext cx="3930629" cy="36131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932900-B475-5540-9C40-76921D944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19" y="997046"/>
            <a:ext cx="3365474" cy="3083286"/>
          </a:xfrm>
          <a:solidFill>
            <a:schemeClr val="tx1">
              <a:alpha val="6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COVID-19 Vaccine is mRNA VACCINE- WHAT IS THAT?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D3569-00A8-F74D-8CB5-5C5079915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593" y="732097"/>
            <a:ext cx="5214062" cy="368986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1800" b="1" dirty="0"/>
              <a:t>               mRNA COVID-19 Vaccines</a:t>
            </a:r>
          </a:p>
          <a:p>
            <a:pPr lvl="1"/>
            <a:r>
              <a:rPr lang="en-US" sz="1800" dirty="0"/>
              <a:t>mRNA technology is new in vaccine production but is already being used in cancer treatment. It has been studied for more than ten years. </a:t>
            </a:r>
          </a:p>
          <a:p>
            <a:pPr lvl="1"/>
            <a:r>
              <a:rPr lang="en-US" sz="1800" dirty="0"/>
              <a:t>COVID-19 mRNA vaccines give instructions for our cells to make </a:t>
            </a:r>
            <a:r>
              <a:rPr lang="en-US" sz="1800" b="1" u="sng" dirty="0">
                <a:solidFill>
                  <a:srgbClr val="FF0000"/>
                </a:solidFill>
              </a:rPr>
              <a:t>a harmless piece</a:t>
            </a:r>
            <a:r>
              <a:rPr lang="en-US" sz="1800" dirty="0"/>
              <a:t> that looks like the “spike protein.” The spike protein is found on the surface of the COVID-19 virus. </a:t>
            </a:r>
          </a:p>
          <a:p>
            <a:pPr lvl="1"/>
            <a:r>
              <a:rPr lang="en-US" sz="1800" dirty="0"/>
              <a:t>Our bodies recognize that this protein should not be there, so they build antibodies that will remember how to fight the virus that causes COVID-19 if we are infected in the future. </a:t>
            </a:r>
          </a:p>
          <a:p>
            <a:pPr marL="17145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07604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8" name="Google Shape;3858;p16"/>
          <p:cNvSpPr txBox="1">
            <a:spLocks noGrp="1"/>
          </p:cNvSpPr>
          <p:nvPr>
            <p:ph type="ctrTitle"/>
          </p:nvPr>
        </p:nvSpPr>
        <p:spPr>
          <a:xfrm>
            <a:off x="685800" y="2878750"/>
            <a:ext cx="526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effectiveness</a:t>
            </a:r>
            <a:endParaRPr dirty="0"/>
          </a:p>
        </p:txBody>
      </p:sp>
      <p:sp>
        <p:nvSpPr>
          <p:cNvPr id="3859" name="Google Shape;3859;p16"/>
          <p:cNvSpPr txBox="1">
            <a:spLocks noGrp="1"/>
          </p:cNvSpPr>
          <p:nvPr>
            <p:ph type="subTitle" idx="1"/>
          </p:nvPr>
        </p:nvSpPr>
        <p:spPr>
          <a:xfrm>
            <a:off x="685800" y="3983055"/>
            <a:ext cx="5268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</a:t>
            </a:r>
            <a:r>
              <a:rPr lang="en" dirty="0"/>
              <a:t>ow effective is the vaccine at preventing Covid-19 associated illness?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7DDA-51D7-F94F-A841-10AA9CF1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717" y="1014293"/>
            <a:ext cx="3284579" cy="2976372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spcFirstLastPara="1" vert="horz" wrap="square" lIns="137160" tIns="137160" rIns="137160" bIns="137160" rtlCol="0" anchor="ctr" anchorCtr="0">
            <a:norm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How Effective are the COVID-19 Vaccines?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12671" y="1349351"/>
          <a:ext cx="4953000" cy="178151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3887634361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3697804716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1366650059"/>
                    </a:ext>
                  </a:extLst>
                </a:gridCol>
              </a:tblGrid>
              <a:tr h="502136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3889" marR="43889" marT="22468" marB="2246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Pfizer (BNT162b2)</a:t>
                      </a:r>
                      <a:endParaRPr lang="en-US" sz="1500" b="1" dirty="0"/>
                    </a:p>
                  </a:txBody>
                  <a:tcPr marL="43889" marR="43889" marT="22468" marB="2246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/>
                        <a:t>Moderna</a:t>
                      </a:r>
                      <a:r>
                        <a:rPr lang="en-US" sz="1500" dirty="0"/>
                        <a:t> (mRNA-1273)</a:t>
                      </a:r>
                      <a:endParaRPr lang="en-US" sz="1500" b="1" dirty="0"/>
                    </a:p>
                  </a:txBody>
                  <a:tcPr marL="43889" marR="43889" marT="22468" marB="22468"/>
                </a:tc>
                <a:extLst>
                  <a:ext uri="{0D108BD9-81ED-4DB2-BD59-A6C34878D82A}">
                    <a16:rowId xmlns:a16="http://schemas.microsoft.com/office/drawing/2014/main" val="1858977770"/>
                  </a:ext>
                </a:extLst>
              </a:tr>
              <a:tr h="73073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/>
                        <a:t>Efficacy Overall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89" marR="43889" marT="22468" marB="22468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/>
                        <a:t>95% protection</a:t>
                      </a:r>
                      <a:r>
                        <a:rPr lang="en-US" sz="1500" kern="1200" baseline="0" dirty="0"/>
                        <a:t> from having an infection</a:t>
                      </a:r>
                      <a:r>
                        <a:rPr lang="en-US" sz="1500" kern="1200" dirty="0"/>
                        <a:t> 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89" marR="43889" marT="22468" marB="22468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/>
                        <a:t>94.1% protection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500" kern="1200" dirty="0"/>
                        <a:t>from having</a:t>
                      </a:r>
                      <a:r>
                        <a:rPr lang="en-US" sz="1500" kern="1200" baseline="0" dirty="0"/>
                        <a:t> an infection</a:t>
                      </a:r>
                      <a:endParaRPr lang="en-US" sz="1500" kern="1200" dirty="0"/>
                    </a:p>
                  </a:txBody>
                  <a:tcPr marL="43889" marR="43889" marT="22468" marB="22468"/>
                </a:tc>
                <a:extLst>
                  <a:ext uri="{0D108BD9-81ED-4DB2-BD59-A6C34878D82A}">
                    <a16:rowId xmlns:a16="http://schemas.microsoft.com/office/drawing/2014/main" val="4107785968"/>
                  </a:ext>
                </a:extLst>
              </a:tr>
              <a:tr h="548640">
                <a:tc gridSpan="3">
                  <a:txBody>
                    <a:bodyPr/>
                    <a:lstStyle/>
                    <a:p>
                      <a:r>
                        <a:rPr lang="en-US" sz="1500" b="1" dirty="0"/>
                        <a:t>Similar </a:t>
                      </a:r>
                      <a:r>
                        <a:rPr lang="en-US" sz="1500" b="1" baseline="0" dirty="0"/>
                        <a:t>efficacy </a:t>
                      </a:r>
                      <a:r>
                        <a:rPr lang="en-US" sz="1500" b="1" dirty="0"/>
                        <a:t>with different race,</a:t>
                      </a:r>
                      <a:r>
                        <a:rPr lang="en-US" sz="1500" b="1" baseline="0" dirty="0"/>
                        <a:t> ethnicity and age</a:t>
                      </a:r>
                    </a:p>
                  </a:txBody>
                  <a:tcPr marL="43889" marR="43889" marT="22468" marB="22468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 marL="58519" marR="58519" marT="29957" marB="29957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58519" marR="58519" marT="29957" marB="29957"/>
                </a:tc>
                <a:extLst>
                  <a:ext uri="{0D108BD9-81ED-4DB2-BD59-A6C34878D82A}">
                    <a16:rowId xmlns:a16="http://schemas.microsoft.com/office/drawing/2014/main" val="3791140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482070"/>
      </p:ext>
    </p:extLst>
  </p:cSld>
  <p:clrMapOvr>
    <a:masterClrMapping/>
  </p:clrMapOvr>
</p:sld>
</file>

<file path=ppt/theme/theme1.xml><?xml version="1.0" encoding="utf-8"?>
<a:theme xmlns:a="http://schemas.openxmlformats.org/drawingml/2006/main" name="Mowbray template">
  <a:themeElements>
    <a:clrScheme name="Custom 3">
      <a:dk1>
        <a:srgbClr val="5B6770"/>
      </a:dk1>
      <a:lt1>
        <a:srgbClr val="FFFFFF"/>
      </a:lt1>
      <a:dk2>
        <a:srgbClr val="00306C"/>
      </a:dk2>
      <a:lt2>
        <a:srgbClr val="FFFFFF"/>
      </a:lt2>
      <a:accent1>
        <a:srgbClr val="005596"/>
      </a:accent1>
      <a:accent2>
        <a:srgbClr val="C8E9F1"/>
      </a:accent2>
      <a:accent3>
        <a:srgbClr val="32A9C1"/>
      </a:accent3>
      <a:accent4>
        <a:srgbClr val="A4CE39"/>
      </a:accent4>
      <a:accent5>
        <a:srgbClr val="5B6770"/>
      </a:accent5>
      <a:accent6>
        <a:srgbClr val="E0E1E2"/>
      </a:accent6>
      <a:hlink>
        <a:srgbClr val="32A9C1"/>
      </a:hlink>
      <a:folHlink>
        <a:srgbClr val="A4CE39"/>
      </a:folHlink>
    </a:clrScheme>
    <a:fontScheme name="Office">
      <a:majorFont>
        <a:latin typeface="Tahom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ahom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ahoma"/>
        <a:font script="Hebr" typeface="Tahom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Tahom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ahom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ahoma"/>
        <a:font script="Hebr" typeface="Tahom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</TotalTime>
  <Words>1229</Words>
  <Application>Microsoft Office PowerPoint</Application>
  <PresentationFormat>On-screen Show (16:9)</PresentationFormat>
  <Paragraphs>143</Paragraphs>
  <Slides>26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Gill Sans MT</vt:lpstr>
      <vt:lpstr>Tahoma</vt:lpstr>
      <vt:lpstr>Wingdings</vt:lpstr>
      <vt:lpstr>Mowbray template</vt:lpstr>
      <vt:lpstr>Covid-19 Vaccine Information</vt:lpstr>
      <vt:lpstr>PowerPoint Presentation</vt:lpstr>
      <vt:lpstr>COVID-19 Vaccine Hesitation is real</vt:lpstr>
      <vt:lpstr>Why should I get vaccinated?</vt:lpstr>
      <vt:lpstr>PowerPoint Presentation</vt:lpstr>
      <vt:lpstr>The First two COVID-19 Vaccines </vt:lpstr>
      <vt:lpstr>COVID-19 Vaccine is mRNA VACCINE- WHAT IS THAT?</vt:lpstr>
      <vt:lpstr>1. effectiveness</vt:lpstr>
      <vt:lpstr>How Effective are the COVID-19 Vaccines?</vt:lpstr>
      <vt:lpstr>PowerPoint Presentation</vt:lpstr>
      <vt:lpstr>When and how long will I be protected?</vt:lpstr>
      <vt:lpstr>Will I Still need to wear a Mask?</vt:lpstr>
      <vt:lpstr>2. safety</vt:lpstr>
      <vt:lpstr>Are the COVID-19 Vaccines Safe?</vt:lpstr>
      <vt:lpstr>PowerPoint Presentation</vt:lpstr>
      <vt:lpstr>3. process</vt:lpstr>
      <vt:lpstr>Vaccine process </vt:lpstr>
      <vt:lpstr>Currently Eligible Groups</vt:lpstr>
      <vt:lpstr>What should I Expect When I Get the vaccine?</vt:lpstr>
      <vt:lpstr>Who will benefit the most from the vaccine? Things to consider:</vt:lpstr>
      <vt:lpstr>Who should be cautious about the decision to receive the vaccine? </vt:lpstr>
      <vt:lpstr>PowerPoint Presentation</vt:lpstr>
      <vt:lpstr>4. Post-vaccination symptoms</vt:lpstr>
      <vt:lpstr>What should I Expect When I Get the vaccine?</vt:lpstr>
      <vt:lpstr>New onset post-vaccination symptoms</vt:lpstr>
      <vt:lpstr>Where should I look to get accurate information?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Harcharick, Laura</dc:creator>
  <cp:lastModifiedBy>Mike Stewart</cp:lastModifiedBy>
  <cp:revision>39</cp:revision>
  <dcterms:modified xsi:type="dcterms:W3CDTF">2021-02-23T21:22:28Z</dcterms:modified>
</cp:coreProperties>
</file>